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8" r:id="rId11"/>
    <p:sldId id="265" r:id="rId12"/>
    <p:sldId id="266" r:id="rId13"/>
    <p:sldId id="267" r:id="rId14"/>
    <p:sldId id="269" r:id="rId15"/>
    <p:sldId id="270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46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ECED398-466D-4A8C-A346-2CB8073FB0E8}" type="datetimeFigureOut">
              <a:rPr lang="en-US" smtClean="0"/>
              <a:t>10/5/2016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E30E3A0-E5DB-4D05-A2C4-00BE3B95E1F7}" type="slidenum">
              <a:rPr lang="en-US" smtClean="0"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ECED398-466D-4A8C-A346-2CB8073FB0E8}" type="datetimeFigureOut">
              <a:rPr lang="en-US" smtClean="0"/>
              <a:t>10/5/2016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E30E3A0-E5DB-4D05-A2C4-00BE3B95E1F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ECED398-466D-4A8C-A346-2CB8073FB0E8}" type="datetimeFigureOut">
              <a:rPr lang="en-US" smtClean="0"/>
              <a:t>10/5/2016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E30E3A0-E5DB-4D05-A2C4-00BE3B95E1F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ECED398-466D-4A8C-A346-2CB8073FB0E8}" type="datetimeFigureOut">
              <a:rPr lang="en-US" smtClean="0"/>
              <a:t>10/5/2016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E30E3A0-E5DB-4D05-A2C4-00BE3B95E1F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ECED398-466D-4A8C-A346-2CB8073FB0E8}" type="datetimeFigureOut">
              <a:rPr lang="en-US" smtClean="0"/>
              <a:t>10/5/2016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E30E3A0-E5DB-4D05-A2C4-00BE3B95E1F7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ECED398-466D-4A8C-A346-2CB8073FB0E8}" type="datetimeFigureOut">
              <a:rPr lang="en-US" smtClean="0"/>
              <a:t>10/5/2016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E30E3A0-E5DB-4D05-A2C4-00BE3B95E1F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ECED398-466D-4A8C-A346-2CB8073FB0E8}" type="datetimeFigureOut">
              <a:rPr lang="en-US" smtClean="0"/>
              <a:t>10/5/2016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E30E3A0-E5DB-4D05-A2C4-00BE3B95E1F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ECED398-466D-4A8C-A346-2CB8073FB0E8}" type="datetimeFigureOut">
              <a:rPr lang="en-US" smtClean="0"/>
              <a:t>10/5/2016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E30E3A0-E5DB-4D05-A2C4-00BE3B95E1F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ECED398-466D-4A8C-A346-2CB8073FB0E8}" type="datetimeFigureOut">
              <a:rPr lang="en-US" smtClean="0"/>
              <a:t>10/5/2016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E30E3A0-E5DB-4D05-A2C4-00BE3B95E1F7}" type="slidenum">
              <a:rPr lang="en-US" smtClean="0"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ECED398-466D-4A8C-A346-2CB8073FB0E8}" type="datetimeFigureOut">
              <a:rPr lang="en-US" smtClean="0"/>
              <a:t>10/5/2016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E30E3A0-E5DB-4D05-A2C4-00BE3B95E1F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ECED398-466D-4A8C-A346-2CB8073FB0E8}" type="datetimeFigureOut">
              <a:rPr lang="en-US" smtClean="0"/>
              <a:t>10/5/2016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E30E3A0-E5DB-4D05-A2C4-00BE3B95E1F7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CECED398-466D-4A8C-A346-2CB8073FB0E8}" type="datetimeFigureOut">
              <a:rPr lang="en-US" smtClean="0"/>
              <a:t>10/5/2016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8E30E3A0-E5DB-4D05-A2C4-00BE3B95E1F7}" type="slidenum">
              <a:rPr lang="en-US" smtClean="0"/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32560" y="838200"/>
            <a:ext cx="7406640" cy="1981200"/>
          </a:xfrm>
        </p:spPr>
        <p:txBody>
          <a:bodyPr/>
          <a:lstStyle/>
          <a:p>
            <a:pPr algn="ctr"/>
            <a:r>
              <a:rPr lang="en-US" b="1" dirty="0" smtClean="0">
                <a:effectLst/>
              </a:rPr>
              <a:t>INTRODUCTION TO ACADEMIC WRITING</a:t>
            </a:r>
            <a:endParaRPr lang="en-US" b="1" dirty="0">
              <a:effectLst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32560" y="3733800"/>
            <a:ext cx="7406640" cy="2057400"/>
          </a:xfrm>
        </p:spPr>
        <p:txBody>
          <a:bodyPr>
            <a:normAutofit fontScale="92500" lnSpcReduction="10000"/>
          </a:bodyPr>
          <a:lstStyle/>
          <a:p>
            <a:pPr algn="ctr"/>
            <a:r>
              <a:rPr lang="en-US" sz="4100" dirty="0" smtClean="0"/>
              <a:t>Tharindu Jayamanna</a:t>
            </a:r>
            <a:br>
              <a:rPr lang="en-US" sz="4100" dirty="0" smtClean="0"/>
            </a:br>
            <a:r>
              <a:rPr lang="en-US" sz="2200" dirty="0" smtClean="0"/>
              <a:t>Diploma in English and English Language Teaching (OUSL)</a:t>
            </a:r>
            <a:br>
              <a:rPr lang="en-US" sz="2200" dirty="0" smtClean="0"/>
            </a:br>
            <a:r>
              <a:rPr lang="en-US" sz="2200" dirty="0" smtClean="0"/>
              <a:t>Advanced Diploma in English Language and Literature (ICHA-UK)</a:t>
            </a:r>
            <a:br>
              <a:rPr lang="en-US" sz="2200" dirty="0" smtClean="0"/>
            </a:br>
            <a:r>
              <a:rPr lang="en-US" sz="2200" dirty="0" smtClean="0"/>
              <a:t>BA (Hons.) in English and English Language Teaching (OUSL)</a:t>
            </a:r>
            <a:br>
              <a:rPr lang="en-US" sz="2200" dirty="0" smtClean="0"/>
            </a:br>
            <a:r>
              <a:rPr lang="en-US" sz="2200" dirty="0" smtClean="0"/>
              <a:t>MA in teaching English Literature in an ESL context (PGIE)</a:t>
            </a:r>
            <a:endParaRPr lang="en-US" sz="2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 smtClean="0"/>
              <a:t>Active and Passive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en-US" dirty="0" smtClean="0"/>
              <a:t>S  V O</a:t>
            </a:r>
          </a:p>
          <a:p>
            <a:pPr algn="ctr"/>
            <a:endParaRPr lang="en-US" dirty="0" smtClean="0"/>
          </a:p>
          <a:p>
            <a:pPr algn="ctr"/>
            <a:r>
              <a:rPr lang="en-US" dirty="0" smtClean="0"/>
              <a:t>O V S</a:t>
            </a:r>
          </a:p>
          <a:p>
            <a:pPr algn="ctr"/>
            <a:endParaRPr lang="en-US" dirty="0" smtClean="0"/>
          </a:p>
          <a:p>
            <a:pPr algn="ctr"/>
            <a:r>
              <a:rPr lang="en-US" dirty="0" smtClean="0"/>
              <a:t>How many active forms and passive forms?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b="1" dirty="0" smtClean="0">
                <a:effectLst/>
              </a:rPr>
              <a:t>Academic register</a:t>
            </a:r>
            <a:endParaRPr lang="en-US" sz="3600" b="1" dirty="0">
              <a:effectLst/>
            </a:endParaRPr>
          </a:p>
        </p:txBody>
      </p:sp>
      <p:pic>
        <p:nvPicPr>
          <p:cNvPr id="4098" name="Picture 2" descr="C:\Users\acecom\Desktop\cartoon 3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181100" y="1295400"/>
            <a:ext cx="7734300" cy="51054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b="1" dirty="0" smtClean="0">
                <a:effectLst/>
              </a:rPr>
              <a:t>Idioms and Phrasal Verbs?</a:t>
            </a:r>
            <a:endParaRPr lang="en-US" sz="4000" b="1" dirty="0"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It’s raining cats dog or </a:t>
            </a:r>
            <a:r>
              <a:rPr lang="en-US" dirty="0" smtClean="0">
                <a:solidFill>
                  <a:srgbClr val="FF0000"/>
                </a:solidFill>
              </a:rPr>
              <a:t>heavy showers</a:t>
            </a:r>
            <a:r>
              <a:rPr lang="en-US" dirty="0" smtClean="0"/>
              <a:t>?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>
                <a:solidFill>
                  <a:srgbClr val="FF0000"/>
                </a:solidFill>
              </a:rPr>
              <a:t>Pull up your socks </a:t>
            </a:r>
            <a:r>
              <a:rPr lang="en-US" dirty="0" smtClean="0"/>
              <a:t>or get ready?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Struck my mind or </a:t>
            </a:r>
            <a:r>
              <a:rPr lang="en-US" dirty="0" smtClean="0">
                <a:solidFill>
                  <a:srgbClr val="FF0000"/>
                </a:solidFill>
              </a:rPr>
              <a:t>realized</a:t>
            </a:r>
            <a:r>
              <a:rPr lang="en-US" dirty="0" smtClean="0"/>
              <a:t>?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b="1" dirty="0" smtClean="0">
                <a:effectLst/>
              </a:rPr>
              <a:t>Punctuation</a:t>
            </a:r>
            <a:endParaRPr lang="en-US" sz="4000" b="1" dirty="0">
              <a:effectLst/>
            </a:endParaRPr>
          </a:p>
        </p:txBody>
      </p:sp>
      <p:pic>
        <p:nvPicPr>
          <p:cNvPr id="5122" name="Picture 2" descr="C:\Users\acecom\Desktop\cartoon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905000" y="1447800"/>
            <a:ext cx="6324599" cy="5029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b="1" dirty="0" smtClean="0">
                <a:effectLst/>
              </a:rPr>
              <a:t>Verbatim and Plagiarism</a:t>
            </a:r>
            <a:endParaRPr lang="en-US" sz="4000" b="1" dirty="0">
              <a:effectLst/>
            </a:endParaRPr>
          </a:p>
        </p:txBody>
      </p:sp>
      <p:pic>
        <p:nvPicPr>
          <p:cNvPr id="6146" name="Picture 2" descr="C:\Users\acecom\Desktop\palgiarism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524000" y="1447800"/>
            <a:ext cx="7086599" cy="51054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b="1" dirty="0" smtClean="0"/>
              <a:t>Acknowledge sources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What is referencing?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What is citing?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What is bibliography?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b="1" dirty="0" smtClean="0">
                <a:effectLst/>
              </a:rPr>
              <a:t>SESSION OBJECTIVES</a:t>
            </a:r>
            <a:endParaRPr lang="en-US" sz="3600" b="1" dirty="0"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Differentiate between informal writing and Academic writing as a genre</a:t>
            </a:r>
          </a:p>
          <a:p>
            <a:r>
              <a:rPr lang="en-US" dirty="0" smtClean="0"/>
              <a:t>Study the main features of Academic Writing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dirty="0" smtClean="0"/>
              <a:t>What is Academic Writing? </a:t>
            </a:r>
            <a:endParaRPr lang="en-US" sz="3600" dirty="0"/>
          </a:p>
        </p:txBody>
      </p:sp>
      <p:pic>
        <p:nvPicPr>
          <p:cNvPr id="1026" name="Picture 2" descr="C:\Users\acecom\Desktop\cartoon 4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168236" y="1981200"/>
            <a:ext cx="3377046" cy="2286000"/>
          </a:xfrm>
          <a:prstGeom prst="rect">
            <a:avLst/>
          </a:prstGeom>
          <a:noFill/>
        </p:spPr>
      </p:pic>
      <p:pic>
        <p:nvPicPr>
          <p:cNvPr id="1027" name="Picture 3" descr="C:\Users\acecom\Desktop\cartoon 5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96000" y="1904999"/>
            <a:ext cx="1752600" cy="3252421"/>
          </a:xfrm>
          <a:prstGeom prst="rect">
            <a:avLst/>
          </a:prstGeom>
          <a:noFill/>
        </p:spPr>
      </p:pic>
      <p:pic>
        <p:nvPicPr>
          <p:cNvPr id="1028" name="Picture 4" descr="C:\Users\acecom\Desktop\sand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133600" y="4572000"/>
            <a:ext cx="3352800" cy="1447800"/>
          </a:xfrm>
          <a:prstGeom prst="rect">
            <a:avLst/>
          </a:prstGeom>
          <a:noFill/>
        </p:spPr>
      </p:pic>
      <p:sp>
        <p:nvSpPr>
          <p:cNvPr id="7" name="Rectangle 6"/>
          <p:cNvSpPr/>
          <p:nvPr/>
        </p:nvSpPr>
        <p:spPr>
          <a:xfrm>
            <a:off x="2133600" y="1447800"/>
            <a:ext cx="457200" cy="3810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6629400" y="1371600"/>
            <a:ext cx="457200" cy="3810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1524000" y="4419600"/>
            <a:ext cx="381000" cy="3048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Different Narrative Styles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</a:t>
            </a:r>
            <a:r>
              <a:rPr lang="en-US" baseline="30000" dirty="0" smtClean="0"/>
              <a:t>st</a:t>
            </a:r>
            <a:r>
              <a:rPr lang="en-US" dirty="0" smtClean="0"/>
              <a:t> Person Narrative Style</a:t>
            </a:r>
          </a:p>
          <a:p>
            <a:pPr algn="ctr">
              <a:buNone/>
            </a:pPr>
            <a:r>
              <a:rPr lang="en-US" dirty="0" smtClean="0"/>
              <a:t>Use of </a:t>
            </a:r>
            <a:r>
              <a:rPr lang="en-US" dirty="0" smtClean="0">
                <a:solidFill>
                  <a:srgbClr val="FF0000"/>
                </a:solidFill>
              </a:rPr>
              <a:t>‘I’ </a:t>
            </a:r>
            <a:r>
              <a:rPr lang="en-US" dirty="0" smtClean="0"/>
              <a:t>or </a:t>
            </a:r>
            <a:r>
              <a:rPr lang="en-US" dirty="0" smtClean="0">
                <a:solidFill>
                  <a:srgbClr val="FF0000"/>
                </a:solidFill>
              </a:rPr>
              <a:t>‘We’</a:t>
            </a:r>
          </a:p>
          <a:p>
            <a:r>
              <a:rPr lang="en-US" dirty="0" smtClean="0"/>
              <a:t>2</a:t>
            </a:r>
            <a:r>
              <a:rPr lang="en-US" baseline="30000" dirty="0" smtClean="0"/>
              <a:t>nd</a:t>
            </a:r>
            <a:r>
              <a:rPr lang="en-US" dirty="0" smtClean="0"/>
              <a:t> Person Narrative Style</a:t>
            </a:r>
          </a:p>
          <a:p>
            <a:pPr algn="ctr">
              <a:buNone/>
            </a:pPr>
            <a:r>
              <a:rPr lang="en-US" dirty="0" smtClean="0"/>
              <a:t>Use of </a:t>
            </a:r>
            <a:r>
              <a:rPr lang="en-US" dirty="0" smtClean="0">
                <a:solidFill>
                  <a:srgbClr val="FF0000"/>
                </a:solidFill>
              </a:rPr>
              <a:t>‘You’ </a:t>
            </a:r>
            <a:r>
              <a:rPr lang="en-US" dirty="0" smtClean="0"/>
              <a:t>and ‘</a:t>
            </a:r>
            <a:r>
              <a:rPr lang="en-US" dirty="0" smtClean="0">
                <a:solidFill>
                  <a:srgbClr val="FF0000"/>
                </a:solidFill>
              </a:rPr>
              <a:t>Your</a:t>
            </a:r>
            <a:r>
              <a:rPr lang="en-US" dirty="0" smtClean="0"/>
              <a:t>’</a:t>
            </a:r>
          </a:p>
          <a:p>
            <a:r>
              <a:rPr lang="en-US" dirty="0" smtClean="0"/>
              <a:t>3</a:t>
            </a:r>
            <a:r>
              <a:rPr lang="en-US" baseline="30000" dirty="0" smtClean="0"/>
              <a:t>rd</a:t>
            </a:r>
            <a:r>
              <a:rPr lang="en-US" dirty="0" smtClean="0"/>
              <a:t> Person Narrative Style</a:t>
            </a:r>
          </a:p>
          <a:p>
            <a:pPr algn="ctr">
              <a:buNone/>
            </a:pPr>
            <a:r>
              <a:rPr lang="en-US" dirty="0" smtClean="0"/>
              <a:t>Use of </a:t>
            </a:r>
            <a:r>
              <a:rPr lang="en-US" dirty="0" smtClean="0">
                <a:solidFill>
                  <a:srgbClr val="FF0000"/>
                </a:solidFill>
              </a:rPr>
              <a:t>‘He, She, It </a:t>
            </a:r>
            <a:r>
              <a:rPr lang="en-US" dirty="0" smtClean="0"/>
              <a:t>and </a:t>
            </a:r>
            <a:r>
              <a:rPr lang="en-US" dirty="0" smtClean="0">
                <a:solidFill>
                  <a:srgbClr val="FF0000"/>
                </a:solidFill>
              </a:rPr>
              <a:t>They’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Why different narrative styles?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3600" dirty="0" smtClean="0">
                <a:solidFill>
                  <a:srgbClr val="FF0000"/>
                </a:solidFill>
              </a:rPr>
              <a:t>I </a:t>
            </a:r>
            <a:r>
              <a:rPr lang="en-US" sz="3600" dirty="0" smtClean="0"/>
              <a:t>love you!</a:t>
            </a:r>
          </a:p>
          <a:p>
            <a:pPr>
              <a:buNone/>
            </a:pPr>
            <a:r>
              <a:rPr lang="en-US" sz="3600" dirty="0" smtClean="0"/>
              <a:t>              </a:t>
            </a:r>
            <a:r>
              <a:rPr lang="en-US" sz="3600" dirty="0" smtClean="0">
                <a:solidFill>
                  <a:srgbClr val="FF0000"/>
                </a:solidFill>
              </a:rPr>
              <a:t>He</a:t>
            </a:r>
            <a:r>
              <a:rPr lang="en-US" sz="3600" dirty="0" smtClean="0"/>
              <a:t> loves you!</a:t>
            </a:r>
          </a:p>
          <a:p>
            <a:pPr>
              <a:buNone/>
            </a:pPr>
            <a:r>
              <a:rPr lang="en-US" sz="3600" dirty="0" smtClean="0">
                <a:solidFill>
                  <a:srgbClr val="FF0000"/>
                </a:solidFill>
              </a:rPr>
              <a:t>                            You </a:t>
            </a:r>
            <a:r>
              <a:rPr lang="en-US" sz="3600" dirty="0" smtClean="0"/>
              <a:t>love me!</a:t>
            </a:r>
          </a:p>
          <a:p>
            <a:pPr>
              <a:buNone/>
            </a:pPr>
            <a:r>
              <a:rPr lang="en-US" sz="3600" dirty="0" smtClean="0">
                <a:solidFill>
                  <a:srgbClr val="FF0000"/>
                </a:solidFill>
              </a:rPr>
              <a:t>I</a:t>
            </a:r>
            <a:r>
              <a:rPr lang="en-US" sz="3600" dirty="0" smtClean="0"/>
              <a:t> cheated!</a:t>
            </a:r>
          </a:p>
          <a:p>
            <a:pPr>
              <a:buNone/>
            </a:pPr>
            <a:r>
              <a:rPr lang="en-US" sz="3600" dirty="0" smtClean="0"/>
              <a:t>			</a:t>
            </a:r>
            <a:r>
              <a:rPr lang="en-US" sz="3600" dirty="0" smtClean="0">
                <a:solidFill>
                  <a:srgbClr val="FF0000"/>
                </a:solidFill>
              </a:rPr>
              <a:t>She</a:t>
            </a:r>
            <a:r>
              <a:rPr lang="en-US" sz="3600" dirty="0" smtClean="0"/>
              <a:t> cheated!</a:t>
            </a:r>
          </a:p>
          <a:p>
            <a:pPr>
              <a:buNone/>
            </a:pPr>
            <a:r>
              <a:rPr lang="en-US" sz="3600" dirty="0" smtClean="0"/>
              <a:t>					</a:t>
            </a:r>
            <a:r>
              <a:rPr lang="en-US" sz="3600" dirty="0" smtClean="0">
                <a:solidFill>
                  <a:srgbClr val="FF0000"/>
                </a:solidFill>
              </a:rPr>
              <a:t>You</a:t>
            </a:r>
            <a:r>
              <a:rPr lang="en-US" sz="3600" dirty="0" smtClean="0"/>
              <a:t> cheated!</a:t>
            </a:r>
            <a:endParaRPr 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868362"/>
          </a:xfrm>
        </p:spPr>
        <p:txBody>
          <a:bodyPr/>
          <a:lstStyle/>
          <a:p>
            <a:pPr algn="ctr"/>
            <a:r>
              <a:rPr lang="en-US" dirty="0" smtClean="0"/>
              <a:t>Formal vs. Informal</a:t>
            </a:r>
            <a:endParaRPr lang="en-US" dirty="0"/>
          </a:p>
        </p:txBody>
      </p:sp>
      <p:pic>
        <p:nvPicPr>
          <p:cNvPr id="2050" name="Picture 2" descr="C:\Users\acecom\Desktop\slayer_cartoon5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809418" y="1447800"/>
            <a:ext cx="6877382" cy="5181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3600" b="1" dirty="0" smtClean="0">
                <a:effectLst/>
              </a:rPr>
              <a:t>Objective Writing vs. Subjective Writing</a:t>
            </a:r>
            <a:endParaRPr lang="en-US" sz="3600" b="1" dirty="0"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1447800"/>
            <a:ext cx="7790688" cy="5257800"/>
          </a:xfrm>
        </p:spPr>
        <p:txBody>
          <a:bodyPr/>
          <a:lstStyle/>
          <a:p>
            <a:r>
              <a:rPr lang="en-US" dirty="0" smtClean="0"/>
              <a:t>Direct and straightforward language</a:t>
            </a:r>
          </a:p>
          <a:p>
            <a:pPr>
              <a:buNone/>
            </a:pPr>
            <a:r>
              <a:rPr lang="en-US" dirty="0" smtClean="0"/>
              <a:t>					vs.</a:t>
            </a:r>
          </a:p>
          <a:p>
            <a:r>
              <a:rPr lang="en-US" dirty="0" smtClean="0"/>
              <a:t>Indirect and implicit language</a:t>
            </a:r>
          </a:p>
          <a:p>
            <a:endParaRPr lang="en-US" dirty="0" smtClean="0"/>
          </a:p>
          <a:p>
            <a:pPr>
              <a:buNone/>
            </a:pPr>
            <a:r>
              <a:rPr lang="en-US" dirty="0" smtClean="0"/>
              <a:t>WHICH ONE IS MORE ACADEMIC? Why?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 smtClean="0">
                <a:effectLst/>
              </a:rPr>
              <a:t>What are the general rules?</a:t>
            </a:r>
            <a:endParaRPr lang="en-US" sz="4000" dirty="0">
              <a:effectLst/>
            </a:endParaRPr>
          </a:p>
        </p:txBody>
      </p:sp>
      <p:pic>
        <p:nvPicPr>
          <p:cNvPr id="3074" name="Picture 2" descr="C:\Users\acecom\Desktop\cartoon 2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447800" y="1447800"/>
            <a:ext cx="7467599" cy="5029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b="1" dirty="0" smtClean="0">
                <a:effectLst/>
              </a:rPr>
              <a:t>Active or Passive?</a:t>
            </a:r>
            <a:endParaRPr lang="en-US" sz="4000" b="1" dirty="0"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3276600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Why do we use active?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Why do we use passive?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Which one is formal?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145</TotalTime>
  <Words>204</Words>
  <Application>Microsoft Office PowerPoint</Application>
  <PresentationFormat>On-screen Show (4:3)</PresentationFormat>
  <Paragraphs>59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Solstice</vt:lpstr>
      <vt:lpstr>INTRODUCTION TO ACADEMIC WRITING</vt:lpstr>
      <vt:lpstr>SESSION OBJECTIVES</vt:lpstr>
      <vt:lpstr>What is Academic Writing? </vt:lpstr>
      <vt:lpstr>Different Narrative Styles</vt:lpstr>
      <vt:lpstr>Why different narrative styles?</vt:lpstr>
      <vt:lpstr>Formal vs. Informal</vt:lpstr>
      <vt:lpstr>Objective Writing vs. Subjective Writing</vt:lpstr>
      <vt:lpstr>What are the general rules?</vt:lpstr>
      <vt:lpstr>Active or Passive?</vt:lpstr>
      <vt:lpstr>Active and Passive</vt:lpstr>
      <vt:lpstr>Academic register</vt:lpstr>
      <vt:lpstr>Idioms and Phrasal Verbs?</vt:lpstr>
      <vt:lpstr>Punctuation</vt:lpstr>
      <vt:lpstr>Verbatim and Plagiarism</vt:lpstr>
      <vt:lpstr>Acknowledge sources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ACADEMIC WRITING</dc:title>
  <dc:creator>acecom</dc:creator>
  <cp:lastModifiedBy>User</cp:lastModifiedBy>
  <cp:revision>18</cp:revision>
  <dcterms:created xsi:type="dcterms:W3CDTF">2016-10-04T16:14:37Z</dcterms:created>
  <dcterms:modified xsi:type="dcterms:W3CDTF">2016-10-05T04:23:48Z</dcterms:modified>
</cp:coreProperties>
</file>