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CED398-466D-4A8C-A346-2CB8073FB0E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0E3A0-E5DB-4D05-A2C4-00BE3B95E1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CED398-466D-4A8C-A346-2CB8073FB0E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0E3A0-E5DB-4D05-A2C4-00BE3B95E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CED398-466D-4A8C-A346-2CB8073FB0E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0E3A0-E5DB-4D05-A2C4-00BE3B95E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CED398-466D-4A8C-A346-2CB8073FB0E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0E3A0-E5DB-4D05-A2C4-00BE3B95E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CED398-466D-4A8C-A346-2CB8073FB0E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0E3A0-E5DB-4D05-A2C4-00BE3B95E1F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CED398-466D-4A8C-A346-2CB8073FB0E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0E3A0-E5DB-4D05-A2C4-00BE3B95E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CED398-466D-4A8C-A346-2CB8073FB0E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0E3A0-E5DB-4D05-A2C4-00BE3B95E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CED398-466D-4A8C-A346-2CB8073FB0E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0E3A0-E5DB-4D05-A2C4-00BE3B95E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CED398-466D-4A8C-A346-2CB8073FB0E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0E3A0-E5DB-4D05-A2C4-00BE3B95E1F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CED398-466D-4A8C-A346-2CB8073FB0E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0E3A0-E5DB-4D05-A2C4-00BE3B95E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CED398-466D-4A8C-A346-2CB8073FB0E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0E3A0-E5DB-4D05-A2C4-00BE3B95E1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ECED398-466D-4A8C-A346-2CB8073FB0E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E30E3A0-E5DB-4D05-A2C4-00BE3B95E1F7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838200"/>
            <a:ext cx="7406640" cy="1981200"/>
          </a:xfrm>
        </p:spPr>
        <p:txBody>
          <a:bodyPr/>
          <a:lstStyle/>
          <a:p>
            <a:pPr algn="ctr"/>
            <a:r>
              <a:rPr lang="en-US" b="1" dirty="0" smtClean="0">
                <a:effectLst/>
              </a:rPr>
              <a:t>INTRODUCTION TO ACADEMIC WRITING</a:t>
            </a:r>
            <a:endParaRPr lang="en-US" b="1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3733800"/>
            <a:ext cx="7406640" cy="20574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4100" dirty="0" smtClean="0"/>
              <a:t>Tharindu Jayamanna</a:t>
            </a:r>
            <a:br>
              <a:rPr lang="en-US" sz="4100" dirty="0" smtClean="0"/>
            </a:br>
            <a:r>
              <a:rPr lang="en-US" sz="2200" dirty="0" smtClean="0"/>
              <a:t>Diploma in English and English Language Teaching (OUSL)</a:t>
            </a:r>
            <a:br>
              <a:rPr lang="en-US" sz="2200" dirty="0" smtClean="0"/>
            </a:br>
            <a:r>
              <a:rPr lang="en-US" sz="2200" dirty="0" smtClean="0"/>
              <a:t>Advanced Diploma in English Language and Literature (ICHA-UK)</a:t>
            </a:r>
            <a:br>
              <a:rPr lang="en-US" sz="2200" dirty="0" smtClean="0"/>
            </a:br>
            <a:r>
              <a:rPr lang="en-US" sz="2200" dirty="0" smtClean="0"/>
              <a:t>BA (Hons.) in English and English Language Teaching (OUSL)</a:t>
            </a:r>
            <a:br>
              <a:rPr lang="en-US" sz="2200" dirty="0" smtClean="0"/>
            </a:br>
            <a:r>
              <a:rPr lang="en-US" sz="2200" dirty="0" smtClean="0"/>
              <a:t>MA in teaching English Literature in an ESL context (PGIE)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Active and Passive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S  V O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O V S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How many active forms and passive forms?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effectLst/>
              </a:rPr>
              <a:t>Academic register</a:t>
            </a:r>
            <a:endParaRPr lang="en-US" sz="3600" b="1" dirty="0">
              <a:effectLst/>
            </a:endParaRPr>
          </a:p>
        </p:txBody>
      </p:sp>
      <p:pic>
        <p:nvPicPr>
          <p:cNvPr id="4098" name="Picture 2" descr="C:\Users\acecom\Desktop\cartoon 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81100" y="1295400"/>
            <a:ext cx="7734300" cy="510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effectLst/>
              </a:rPr>
              <a:t>Idioms and Phrasal Verbs?</a:t>
            </a:r>
            <a:endParaRPr lang="en-US" sz="40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raining cats dog or </a:t>
            </a:r>
            <a:r>
              <a:rPr lang="en-US" dirty="0" smtClean="0">
                <a:solidFill>
                  <a:srgbClr val="FF0000"/>
                </a:solidFill>
              </a:rPr>
              <a:t>heavy showers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Pull up your socks </a:t>
            </a:r>
            <a:r>
              <a:rPr lang="en-US" dirty="0" smtClean="0"/>
              <a:t>or get ready?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Struck my mind or </a:t>
            </a:r>
            <a:r>
              <a:rPr lang="en-US" dirty="0" smtClean="0">
                <a:solidFill>
                  <a:srgbClr val="FF0000"/>
                </a:solidFill>
              </a:rPr>
              <a:t>realized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effectLst/>
              </a:rPr>
              <a:t>Punctuation</a:t>
            </a:r>
            <a:endParaRPr lang="en-US" sz="4000" b="1" dirty="0">
              <a:effectLst/>
            </a:endParaRPr>
          </a:p>
        </p:txBody>
      </p:sp>
      <p:pic>
        <p:nvPicPr>
          <p:cNvPr id="5122" name="Picture 2" descr="C:\Users\acecom\Desktop\cartoo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447800"/>
            <a:ext cx="6324599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effectLst/>
              </a:rPr>
              <a:t>Verbatim and Plagiarism</a:t>
            </a:r>
            <a:endParaRPr lang="en-US" sz="4000" b="1" dirty="0">
              <a:effectLst/>
            </a:endParaRPr>
          </a:p>
        </p:txBody>
      </p:sp>
      <p:pic>
        <p:nvPicPr>
          <p:cNvPr id="6146" name="Picture 2" descr="C:\Users\acecom\Desktop\palgiarism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447800"/>
            <a:ext cx="7086599" cy="510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Acknowledge sources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is referencing?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is citing?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is bibliography?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effectLst/>
              </a:rPr>
              <a:t>SESSION OBJECTIVES</a:t>
            </a:r>
            <a:endParaRPr lang="en-US" sz="36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Differentiate between informal writing and Academic writing as a genre</a:t>
            </a:r>
          </a:p>
          <a:p>
            <a:r>
              <a:rPr lang="en-US" dirty="0" smtClean="0"/>
              <a:t>Study the main features of Academic Writing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What is Academic Writing? </a:t>
            </a:r>
            <a:endParaRPr lang="en-US" sz="3600" dirty="0"/>
          </a:p>
        </p:txBody>
      </p:sp>
      <p:pic>
        <p:nvPicPr>
          <p:cNvPr id="1026" name="Picture 2" descr="C:\Users\acecom\Desktop\cartoon 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68236" y="1981200"/>
            <a:ext cx="3377046" cy="2286000"/>
          </a:xfrm>
          <a:prstGeom prst="rect">
            <a:avLst/>
          </a:prstGeom>
          <a:noFill/>
        </p:spPr>
      </p:pic>
      <p:pic>
        <p:nvPicPr>
          <p:cNvPr id="1027" name="Picture 3" descr="C:\Users\acecom\Desktop\cartoon 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1904999"/>
            <a:ext cx="1752600" cy="3252421"/>
          </a:xfrm>
          <a:prstGeom prst="rect">
            <a:avLst/>
          </a:prstGeom>
          <a:noFill/>
        </p:spPr>
      </p:pic>
      <p:pic>
        <p:nvPicPr>
          <p:cNvPr id="1028" name="Picture 4" descr="C:\Users\acecom\Desktop\san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0" y="4572000"/>
            <a:ext cx="3352800" cy="14478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133600" y="1447800"/>
            <a:ext cx="457200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629400" y="1371600"/>
            <a:ext cx="457200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524000" y="4419600"/>
            <a:ext cx="3810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Different Narrative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Person Narrative Style</a:t>
            </a:r>
          </a:p>
          <a:p>
            <a:pPr algn="ctr">
              <a:buNone/>
            </a:pPr>
            <a:r>
              <a:rPr lang="en-US" dirty="0" smtClean="0"/>
              <a:t>Use of </a:t>
            </a:r>
            <a:r>
              <a:rPr lang="en-US" dirty="0" smtClean="0">
                <a:solidFill>
                  <a:srgbClr val="FF0000"/>
                </a:solidFill>
              </a:rPr>
              <a:t>‘I’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</a:rPr>
              <a:t>‘We’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Person Narrative Style</a:t>
            </a:r>
          </a:p>
          <a:p>
            <a:pPr algn="ctr">
              <a:buNone/>
            </a:pPr>
            <a:r>
              <a:rPr lang="en-US" dirty="0" smtClean="0"/>
              <a:t>Use of </a:t>
            </a:r>
            <a:r>
              <a:rPr lang="en-US" dirty="0" smtClean="0">
                <a:solidFill>
                  <a:srgbClr val="FF0000"/>
                </a:solidFill>
              </a:rPr>
              <a:t>‘You’ </a:t>
            </a:r>
            <a:r>
              <a:rPr lang="en-US" dirty="0" smtClean="0"/>
              <a:t>and ‘</a:t>
            </a:r>
            <a:r>
              <a:rPr lang="en-US" dirty="0" smtClean="0">
                <a:solidFill>
                  <a:srgbClr val="FF0000"/>
                </a:solidFill>
              </a:rPr>
              <a:t>Your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Person Narrative Style</a:t>
            </a:r>
          </a:p>
          <a:p>
            <a:pPr algn="ctr">
              <a:buNone/>
            </a:pPr>
            <a:r>
              <a:rPr lang="en-US" dirty="0" smtClean="0"/>
              <a:t>Use of </a:t>
            </a:r>
            <a:r>
              <a:rPr lang="en-US" dirty="0" smtClean="0">
                <a:solidFill>
                  <a:srgbClr val="FF0000"/>
                </a:solidFill>
              </a:rPr>
              <a:t>‘He, She, It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They’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Why different narrative styles?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I </a:t>
            </a:r>
            <a:r>
              <a:rPr lang="en-US" sz="3600" dirty="0" smtClean="0"/>
              <a:t>love you!</a:t>
            </a:r>
          </a:p>
          <a:p>
            <a:pPr>
              <a:buNone/>
            </a:pPr>
            <a:r>
              <a:rPr lang="en-US" sz="3600" dirty="0" smtClean="0"/>
              <a:t>              </a:t>
            </a:r>
            <a:r>
              <a:rPr lang="en-US" sz="3600" dirty="0" smtClean="0">
                <a:solidFill>
                  <a:srgbClr val="FF0000"/>
                </a:solidFill>
              </a:rPr>
              <a:t>He</a:t>
            </a:r>
            <a:r>
              <a:rPr lang="en-US" sz="3600" dirty="0" smtClean="0"/>
              <a:t> loves you!</a:t>
            </a:r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                            You </a:t>
            </a:r>
            <a:r>
              <a:rPr lang="en-US" sz="3600" dirty="0" smtClean="0"/>
              <a:t>love me!</a:t>
            </a:r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I</a:t>
            </a:r>
            <a:r>
              <a:rPr lang="en-US" sz="3600" dirty="0" smtClean="0"/>
              <a:t> cheated!</a:t>
            </a:r>
          </a:p>
          <a:p>
            <a:pPr>
              <a:buNone/>
            </a:pPr>
            <a:r>
              <a:rPr lang="en-US" sz="3600" dirty="0" smtClean="0"/>
              <a:t>			</a:t>
            </a:r>
            <a:r>
              <a:rPr lang="en-US" sz="3600" dirty="0" smtClean="0">
                <a:solidFill>
                  <a:srgbClr val="FF0000"/>
                </a:solidFill>
              </a:rPr>
              <a:t>She</a:t>
            </a:r>
            <a:r>
              <a:rPr lang="en-US" sz="3600" dirty="0" smtClean="0"/>
              <a:t> cheated!</a:t>
            </a:r>
          </a:p>
          <a:p>
            <a:pPr>
              <a:buNone/>
            </a:pPr>
            <a:r>
              <a:rPr lang="en-US" sz="3600" dirty="0" smtClean="0"/>
              <a:t>					</a:t>
            </a:r>
            <a:r>
              <a:rPr lang="en-US" sz="3600" dirty="0" smtClean="0">
                <a:solidFill>
                  <a:srgbClr val="FF0000"/>
                </a:solidFill>
              </a:rPr>
              <a:t>You</a:t>
            </a:r>
            <a:r>
              <a:rPr lang="en-US" sz="3600" dirty="0" smtClean="0"/>
              <a:t> cheated!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/>
          <a:lstStyle/>
          <a:p>
            <a:pPr algn="ctr"/>
            <a:r>
              <a:rPr lang="en-US" dirty="0" smtClean="0"/>
              <a:t>Formal vs. Informal</a:t>
            </a:r>
            <a:endParaRPr lang="en-US" dirty="0"/>
          </a:p>
        </p:txBody>
      </p:sp>
      <p:pic>
        <p:nvPicPr>
          <p:cNvPr id="2050" name="Picture 2" descr="C:\Users\acecom\Desktop\slayer_cartoon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09418" y="1447800"/>
            <a:ext cx="6877382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 smtClean="0">
                <a:effectLst/>
              </a:rPr>
              <a:t>Objective Writing vs. Subjective Writing</a:t>
            </a:r>
            <a:endParaRPr lang="en-US" sz="36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5257800"/>
          </a:xfrm>
        </p:spPr>
        <p:txBody>
          <a:bodyPr/>
          <a:lstStyle/>
          <a:p>
            <a:r>
              <a:rPr lang="en-US" dirty="0" smtClean="0"/>
              <a:t>Direct and straightforward language</a:t>
            </a:r>
          </a:p>
          <a:p>
            <a:pPr>
              <a:buNone/>
            </a:pPr>
            <a:r>
              <a:rPr lang="en-US" dirty="0" smtClean="0"/>
              <a:t>					vs.</a:t>
            </a:r>
          </a:p>
          <a:p>
            <a:r>
              <a:rPr lang="en-US" dirty="0" smtClean="0"/>
              <a:t>Indirect and implicit language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WHICH ONE IS MORE ACADEMIC? 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effectLst/>
              </a:rPr>
              <a:t>What are the general rules?</a:t>
            </a:r>
            <a:endParaRPr lang="en-US" sz="4000" dirty="0">
              <a:effectLst/>
            </a:endParaRPr>
          </a:p>
        </p:txBody>
      </p:sp>
      <p:pic>
        <p:nvPicPr>
          <p:cNvPr id="3074" name="Picture 2" descr="C:\Users\acecom\Desktop\cartoon 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447800"/>
            <a:ext cx="7467599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effectLst/>
              </a:rPr>
              <a:t>Active or Passive?</a:t>
            </a:r>
            <a:endParaRPr lang="en-US" sz="40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276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Why do we use active?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Why do we use passive?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Which one is formal?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145</TotalTime>
  <Words>204</Words>
  <Application>Microsoft Office PowerPoint</Application>
  <PresentationFormat>On-screen Show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INTRODUCTION TO ACADEMIC WRITING</vt:lpstr>
      <vt:lpstr>SESSION OBJECTIVES</vt:lpstr>
      <vt:lpstr>What is Academic Writing? </vt:lpstr>
      <vt:lpstr>Different Narrative Styles</vt:lpstr>
      <vt:lpstr>Why different narrative styles?</vt:lpstr>
      <vt:lpstr>Formal vs. Informal</vt:lpstr>
      <vt:lpstr>Objective Writing vs. Subjective Writing</vt:lpstr>
      <vt:lpstr>What are the general rules?</vt:lpstr>
      <vt:lpstr>Active or Passive?</vt:lpstr>
      <vt:lpstr>Active and Passive</vt:lpstr>
      <vt:lpstr>Academic register</vt:lpstr>
      <vt:lpstr>Idioms and Phrasal Verbs?</vt:lpstr>
      <vt:lpstr>Punctuation</vt:lpstr>
      <vt:lpstr>Verbatim and Plagiarism</vt:lpstr>
      <vt:lpstr>Acknowledge 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ACADEMIC WRITING</dc:title>
  <dc:creator>acecom</dc:creator>
  <cp:lastModifiedBy>User</cp:lastModifiedBy>
  <cp:revision>18</cp:revision>
  <dcterms:created xsi:type="dcterms:W3CDTF">2016-10-04T16:14:37Z</dcterms:created>
  <dcterms:modified xsi:type="dcterms:W3CDTF">2016-10-05T04:23:48Z</dcterms:modified>
</cp:coreProperties>
</file>